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6"/>
  </p:sldMasterIdLst>
  <p:notesMasterIdLst>
    <p:notesMasterId r:id="rId14"/>
  </p:notesMasterIdLst>
  <p:sldIdLst>
    <p:sldId id="258" r:id="rId7"/>
    <p:sldId id="257" r:id="rId8"/>
    <p:sldId id="259" r:id="rId9"/>
    <p:sldId id="261" r:id="rId10"/>
    <p:sldId id="260" r:id="rId11"/>
    <p:sldId id="262" r:id="rId12"/>
    <p:sldId id="263" r:id="rId13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261"/>
    <a:srgbClr val="323E48"/>
    <a:srgbClr val="410099"/>
    <a:srgbClr val="7B98AC"/>
    <a:srgbClr val="D7CCAF"/>
    <a:srgbClr val="000000"/>
    <a:srgbClr val="EAE7F4"/>
    <a:srgbClr val="98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76" autoAdjust="0"/>
  </p:normalViewPr>
  <p:slideViewPr>
    <p:cSldViewPr snapToGrid="0" showGuides="1">
      <p:cViewPr varScale="1">
        <p:scale>
          <a:sx n="157" d="100"/>
          <a:sy n="157" d="100"/>
        </p:scale>
        <p:origin x="162" y="30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D5B51-A3C5-4FC7-8A0D-54EFEFAFACD3}" type="datetimeFigureOut">
              <a:rPr lang="nl-NL" smtClean="0"/>
              <a:t>5-2-2019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3F78-5509-4637-B397-C3DEABA56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85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22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33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133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08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502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12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9144000" cy="5141763"/>
          </a:xfrm>
          <a:prstGeom prst="rect">
            <a:avLst/>
          </a:prstGeom>
        </p:spPr>
      </p:pic>
      <p:pic>
        <p:nvPicPr>
          <p:cNvPr id="10" name="Picture 2" descr="R:\Projecten\372_TID_DNB_DIRECT\van_tid\20160712_logos\DNB_merkteken_pos_eurosysteemwit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" y="3570167"/>
            <a:ext cx="2437200" cy="7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30" y="1676449"/>
            <a:ext cx="6505210" cy="1834754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2" y="2123136"/>
            <a:ext cx="6505208" cy="457638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1" y="2581220"/>
            <a:ext cx="6505209" cy="498864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3028759"/>
            <a:ext cx="6504540" cy="4572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dirty="0" smtClean="0"/>
              <a:t>Klik om de auteur en datum in te typen.</a:t>
            </a:r>
          </a:p>
        </p:txBody>
      </p:sp>
      <p:sp>
        <p:nvSpPr>
          <p:cNvPr id="11" name="dnbmarking"/>
          <p:cNvSpPr txBox="1"/>
          <p:nvPr userDrawn="1"/>
        </p:nvSpPr>
        <p:spPr>
          <a:xfrm>
            <a:off x="406400" y="656982"/>
            <a:ext cx="199241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700" smtClean="0">
                <a:solidFill>
                  <a:srgbClr val="454E55"/>
                </a:solidFill>
              </a:rPr>
              <a:t> </a:t>
            </a:r>
            <a:endParaRPr lang="nl-NL" sz="700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6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gray">
          <a:xfrm>
            <a:off x="316829" y="1651735"/>
            <a:ext cx="6505200" cy="1834754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19185" y="2116581"/>
            <a:ext cx="6505200" cy="520568"/>
          </a:xfrm>
          <a:prstGeom prst="rect">
            <a:avLst/>
          </a:prstGeom>
        </p:spPr>
        <p:txBody>
          <a:bodyPr lIns="201600" rIns="201600" anchor="t" anchorCtr="0">
            <a:normAutofit/>
          </a:bodyPr>
          <a:lstStyle>
            <a:lvl1pPr>
              <a:defRPr sz="3750">
                <a:solidFill>
                  <a:srgbClr val="EAE7F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473" y="2646947"/>
            <a:ext cx="6505200" cy="216444"/>
          </a:xfrm>
          <a:prstGeom prst="rect">
            <a:avLst/>
          </a:prstGeom>
        </p:spPr>
        <p:txBody>
          <a:bodyPr lIns="201600" rIns="201600">
            <a:normAutofit/>
          </a:bodyPr>
          <a:lstStyle>
            <a:lvl1pPr marL="0" indent="0">
              <a:buNone/>
              <a:defRPr sz="2500" b="0">
                <a:solidFill>
                  <a:srgbClr val="EAE7F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4781228"/>
            <a:ext cx="1314182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2016</a:t>
            </a:r>
            <a:endParaRPr lang="nl-NL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4780688"/>
            <a:ext cx="450601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4780800"/>
            <a:ext cx="603318" cy="18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1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5200" y="237600"/>
            <a:ext cx="8568000" cy="5057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95200" y="1098000"/>
            <a:ext cx="8553600" cy="3369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4781228"/>
            <a:ext cx="1314182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2016</a:t>
            </a:r>
            <a:endParaRPr lang="nl-NL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4780688"/>
            <a:ext cx="450601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4780800"/>
            <a:ext cx="603318" cy="18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6856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00" y="237600"/>
            <a:ext cx="8568000" cy="5057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5200" y="1098900"/>
            <a:ext cx="8553525" cy="3372300"/>
          </a:xfrm>
        </p:spPr>
        <p:txBody>
          <a:bodyPr/>
          <a:lstStyle>
            <a:lvl1pPr marL="342900" indent="-342900">
              <a:lnSpc>
                <a:spcPts val="3450"/>
              </a:lnSpc>
              <a:buSzPct val="125000"/>
              <a:buFont typeface="Wingdings" panose="05000000000000000000" pitchFamily="2" charset="2"/>
              <a:buChar char="§"/>
              <a:defRPr lang="nl-NL" sz="23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57188">
              <a:lnSpc>
                <a:spcPts val="3450"/>
              </a:lnSpc>
              <a:buFont typeface="Wingdings" panose="05000000000000000000" pitchFamily="2" charset="2"/>
              <a:buChar char="§"/>
              <a:defRPr sz="2300" b="0">
                <a:solidFill>
                  <a:schemeClr val="tx1"/>
                </a:solidFill>
              </a:defRPr>
            </a:lvl2pPr>
            <a:lvl3pPr marL="1081088" indent="-368300">
              <a:lnSpc>
                <a:spcPts val="3450"/>
              </a:lnSpc>
              <a:defRPr sz="2300" b="0">
                <a:solidFill>
                  <a:schemeClr val="tx1"/>
                </a:solidFill>
              </a:defRPr>
            </a:lvl3pPr>
            <a:lvl4pPr marL="1436688" indent="-355600">
              <a:lnSpc>
                <a:spcPts val="3450"/>
              </a:lnSpc>
              <a:defRPr sz="2300" b="0">
                <a:solidFill>
                  <a:schemeClr val="tx1"/>
                </a:solidFill>
              </a:defRPr>
            </a:lvl4pPr>
            <a:lvl5pPr marL="1793875" indent="-357188">
              <a:lnSpc>
                <a:spcPts val="3450"/>
              </a:lnSpc>
              <a:defRPr sz="23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4781228"/>
            <a:ext cx="1314182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2016</a:t>
            </a:r>
            <a:endParaRPr lang="nl-NL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4780688"/>
            <a:ext cx="450601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4780800"/>
            <a:ext cx="603318" cy="18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043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ub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02" y="237600"/>
            <a:ext cx="8568000" cy="301662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00" y="1098000"/>
            <a:ext cx="8553600" cy="336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4781228"/>
            <a:ext cx="1314182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2016</a:t>
            </a:r>
            <a:endParaRPr lang="nl-NL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4780688"/>
            <a:ext cx="450601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298752" y="633600"/>
            <a:ext cx="8568000" cy="378601"/>
          </a:xfrm>
        </p:spPr>
        <p:txBody>
          <a:bodyPr/>
          <a:lstStyle>
            <a:lvl1pPr>
              <a:lnSpc>
                <a:spcPts val="1600"/>
              </a:lnSpc>
              <a:defRPr sz="140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4780800"/>
            <a:ext cx="603318" cy="18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6769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5200" y="237600"/>
            <a:ext cx="8568000" cy="4941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95200" y="1098000"/>
            <a:ext cx="4276800" cy="3369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98000"/>
            <a:ext cx="4281544" cy="3369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417599" y="4781228"/>
            <a:ext cx="1314182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2016</a:t>
            </a:r>
            <a:endParaRPr lang="nl-NL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4780688"/>
            <a:ext cx="450601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4780800"/>
            <a:ext cx="603318" cy="18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765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ubtitel en 2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02" y="237600"/>
            <a:ext cx="8568000" cy="301662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00" y="1098000"/>
            <a:ext cx="4276800" cy="336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4781228"/>
            <a:ext cx="1314182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2016</a:t>
            </a:r>
            <a:endParaRPr lang="nl-NL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4780688"/>
            <a:ext cx="450601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298752" y="633600"/>
            <a:ext cx="4273248" cy="378601"/>
          </a:xfrm>
        </p:spPr>
        <p:txBody>
          <a:bodyPr/>
          <a:lstStyle>
            <a:lvl1pPr>
              <a:lnSpc>
                <a:spcPts val="1600"/>
              </a:lnSpc>
              <a:defRPr sz="140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4780800"/>
            <a:ext cx="603318" cy="18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572000" y="1098000"/>
            <a:ext cx="4276800" cy="3369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Tijdelijke aanduiding voor tekst 7"/>
          <p:cNvSpPr>
            <a:spLocks noGrp="1"/>
          </p:cNvSpPr>
          <p:nvPr>
            <p:ph type="body" sz="quarter" idx="15"/>
          </p:nvPr>
        </p:nvSpPr>
        <p:spPr>
          <a:xfrm>
            <a:off x="4572000" y="633600"/>
            <a:ext cx="4273248" cy="378601"/>
          </a:xfrm>
        </p:spPr>
        <p:txBody>
          <a:bodyPr/>
          <a:lstStyle>
            <a:lvl1pPr>
              <a:lnSpc>
                <a:spcPts val="1600"/>
              </a:lnSpc>
              <a:defRPr sz="140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7506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00" y="237600"/>
            <a:ext cx="8569101" cy="4941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00" y="1098000"/>
            <a:ext cx="2851200" cy="168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1186" y="1098000"/>
            <a:ext cx="2851200" cy="168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15360" y="1098000"/>
            <a:ext cx="2851200" cy="168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95200" y="2782800"/>
            <a:ext cx="2851200" cy="168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142800" y="2782800"/>
            <a:ext cx="2851200" cy="168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6015600" y="2782800"/>
            <a:ext cx="2851200" cy="168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7"/>
          </p:nvPr>
        </p:nvSpPr>
        <p:spPr>
          <a:xfrm>
            <a:off x="7417599" y="4781228"/>
            <a:ext cx="1314182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2016</a:t>
            </a:r>
            <a:endParaRPr lang="nl-NL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4780688"/>
            <a:ext cx="450601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4780800"/>
            <a:ext cx="603318" cy="18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632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ne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00" y="237600"/>
            <a:ext cx="8569101" cy="4941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00" y="1098900"/>
            <a:ext cx="2851200" cy="112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1186" y="1098900"/>
            <a:ext cx="2851200" cy="112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15360" y="1098900"/>
            <a:ext cx="2851200" cy="112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95200" y="2222100"/>
            <a:ext cx="2851200" cy="112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142800" y="2222100"/>
            <a:ext cx="2851200" cy="112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6015600" y="2222100"/>
            <a:ext cx="2851200" cy="112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417599" y="4780800"/>
            <a:ext cx="1314182" cy="109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2016</a:t>
            </a:r>
            <a:endParaRPr lang="nl-NL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4780800"/>
            <a:ext cx="4506016" cy="1107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4780800"/>
            <a:ext cx="603318" cy="1107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295200" y="3348000"/>
            <a:ext cx="2851200" cy="112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3142800" y="3348000"/>
            <a:ext cx="2851200" cy="112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9"/>
          </p:nvPr>
        </p:nvSpPr>
        <p:spPr>
          <a:xfrm>
            <a:off x="6015600" y="3348000"/>
            <a:ext cx="2851200" cy="112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13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01" y="237600"/>
            <a:ext cx="8361575" cy="73011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4781228"/>
            <a:ext cx="1314182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2016</a:t>
            </a:r>
            <a:endParaRPr lang="nl-NL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4780688"/>
            <a:ext cx="450601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4780800"/>
            <a:ext cx="603318" cy="18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522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4781228"/>
            <a:ext cx="1314182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2016</a:t>
            </a:r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4780688"/>
            <a:ext cx="450601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4780800"/>
            <a:ext cx="603318" cy="18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4712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3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65021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 bwMode="ltGray">
          <a:xfrm>
            <a:off x="316830" y="1651735"/>
            <a:ext cx="6505210" cy="1834754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>
          <a:xfrm>
            <a:off x="316832" y="2123136"/>
            <a:ext cx="6505208" cy="457638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ltGray">
          <a:xfrm>
            <a:off x="316831" y="2581220"/>
            <a:ext cx="6505209" cy="498864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ltGray">
          <a:xfrm>
            <a:off x="317500" y="3028759"/>
            <a:ext cx="6504540" cy="4572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dirty="0" smtClean="0"/>
              <a:t>Klik om de auteur en datum in te typen.</a:t>
            </a:r>
          </a:p>
        </p:txBody>
      </p:sp>
      <p:pic>
        <p:nvPicPr>
          <p:cNvPr id="10" name="Picture 2" descr="R:\Projecten\372_TID_DNB_DIRECT\van_tid\20160712_logos\DNB_merkteken_pos_eurosysteemwit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" y="3570167"/>
            <a:ext cx="2437200" cy="7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nbmarking"/>
          <p:cNvSpPr txBox="1"/>
          <p:nvPr userDrawn="1"/>
        </p:nvSpPr>
        <p:spPr>
          <a:xfrm>
            <a:off x="406400" y="656982"/>
            <a:ext cx="199241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700" smtClean="0">
                <a:solidFill>
                  <a:srgbClr val="454E55"/>
                </a:solidFill>
              </a:rPr>
              <a:t> </a:t>
            </a:r>
            <a:endParaRPr lang="nl-NL" sz="700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75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4781228"/>
            <a:ext cx="1314182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2016</a:t>
            </a:r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4780688"/>
            <a:ext cx="450601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4780800"/>
            <a:ext cx="603318" cy="18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005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Zeeburgerei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Projecten\347_TID_DNB_HUISSTIJL\van_tid\20150119\Crop2\Crop2\16x9\hh-18977924-2 16.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30" y="1651735"/>
            <a:ext cx="6505210" cy="1834754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2" y="2123136"/>
            <a:ext cx="6505208" cy="457638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1" y="2581220"/>
            <a:ext cx="6505209" cy="498864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3028759"/>
            <a:ext cx="6504540" cy="4572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dirty="0" smtClean="0"/>
              <a:t>Klik om de auteur en datum in te typen.</a:t>
            </a:r>
          </a:p>
        </p:txBody>
      </p:sp>
      <p:pic>
        <p:nvPicPr>
          <p:cNvPr id="10" name="Picture 2" descr="R:\Projecten\372_TID_DNB_DIRECT\van_tid\20160712_logos\DNB_merkteken_pos_eurosysteemwit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" y="3570167"/>
            <a:ext cx="2437200" cy="7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nbmarking"/>
          <p:cNvSpPr txBox="1"/>
          <p:nvPr userDrawn="1"/>
        </p:nvSpPr>
        <p:spPr>
          <a:xfrm>
            <a:off x="406400" y="656982"/>
            <a:ext cx="199241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700" smtClean="0">
                <a:solidFill>
                  <a:srgbClr val="454E55"/>
                </a:solidFill>
              </a:rPr>
              <a:t> </a:t>
            </a:r>
            <a:endParaRPr lang="nl-NL" sz="700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7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Eta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:\Projecten\347_TID_DNB_HUISSTIJL\van_tid\20150119\Crop2\Crop2\16x9\HH-20585426 16.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13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30" y="1651735"/>
            <a:ext cx="6505210" cy="1834754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2" y="2123136"/>
            <a:ext cx="6505208" cy="457638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1" y="2581220"/>
            <a:ext cx="6505209" cy="498864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3028759"/>
            <a:ext cx="6504540" cy="4572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dirty="0" smtClean="0"/>
              <a:t>Klik om de auteur en datum in te typen.</a:t>
            </a:r>
          </a:p>
        </p:txBody>
      </p:sp>
      <p:pic>
        <p:nvPicPr>
          <p:cNvPr id="10" name="Picture 2" descr="R:\Projecten\372_TID_DNB_DIRECT\van_tid\20160712_logos\DNB_merkteken_pos_eurosysteemwit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" y="3570167"/>
            <a:ext cx="2437200" cy="7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nbmarking"/>
          <p:cNvSpPr txBox="1"/>
          <p:nvPr userDrawn="1"/>
        </p:nvSpPr>
        <p:spPr>
          <a:xfrm>
            <a:off x="406400" y="656982"/>
            <a:ext cx="199241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700" smtClean="0">
                <a:solidFill>
                  <a:srgbClr val="454E55"/>
                </a:solidFill>
              </a:rPr>
              <a:t> </a:t>
            </a:r>
            <a:endParaRPr lang="nl-NL" sz="700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7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Winkelstr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:\Projecten\347_TID_DNB_HUISSTIJL\van_tid\20150119\Crop2\Crop2\16x9\hh-20820116-2 16.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30" y="1651735"/>
            <a:ext cx="6505210" cy="1834754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2" y="2123136"/>
            <a:ext cx="6505208" cy="457638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1" y="2581220"/>
            <a:ext cx="6505209" cy="498864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3028759"/>
            <a:ext cx="6504540" cy="4572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dirty="0" smtClean="0"/>
              <a:t>Klik om de auteur en datum in te typen.</a:t>
            </a:r>
          </a:p>
        </p:txBody>
      </p:sp>
      <p:pic>
        <p:nvPicPr>
          <p:cNvPr id="10" name="Picture 2" descr="R:\Projecten\372_TID_DNB_DIRECT\van_tid\20160712_logos\DNB_merkteken_pos_eurosysteemwit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" y="3570167"/>
            <a:ext cx="2437200" cy="7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nbmarking"/>
          <p:cNvSpPr txBox="1"/>
          <p:nvPr userDrawn="1"/>
        </p:nvSpPr>
        <p:spPr>
          <a:xfrm>
            <a:off x="406400" y="656982"/>
            <a:ext cx="199241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700" smtClean="0">
                <a:solidFill>
                  <a:srgbClr val="454E55"/>
                </a:solidFill>
              </a:rPr>
              <a:t> </a:t>
            </a:r>
            <a:endParaRPr lang="nl-NL" sz="700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7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Term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:\Projecten\347_TID_DNB_HUISSTIJL\van_tid\20150119\Crop2\Crop2\16x9\terminal 16.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30" y="1651735"/>
            <a:ext cx="6505210" cy="1834754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2" y="2123136"/>
            <a:ext cx="6505208" cy="457638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1" y="2581220"/>
            <a:ext cx="6505209" cy="498864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3028759"/>
            <a:ext cx="6504540" cy="4572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dirty="0" smtClean="0"/>
              <a:t>Klik om de auteur en datum in te typen.</a:t>
            </a:r>
          </a:p>
        </p:txBody>
      </p:sp>
      <p:pic>
        <p:nvPicPr>
          <p:cNvPr id="10" name="Picture 2" descr="R:\Projecten\372_TID_DNB_DIRECT\van_tid\20160712_logos\DNB_merkteken_pos_eurosysteemwit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" y="3570167"/>
            <a:ext cx="2437200" cy="7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nbmarking"/>
          <p:cNvSpPr txBox="1"/>
          <p:nvPr userDrawn="1"/>
        </p:nvSpPr>
        <p:spPr>
          <a:xfrm>
            <a:off x="406400" y="656982"/>
            <a:ext cx="199241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700" smtClean="0">
                <a:solidFill>
                  <a:srgbClr val="454E55"/>
                </a:solidFill>
              </a:rPr>
              <a:t> </a:t>
            </a:r>
            <a:endParaRPr lang="nl-NL" sz="700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7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DNBGrijs2">
    <p:bg>
      <p:bgPr>
        <a:solidFill>
          <a:srgbClr val="7B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 bwMode="gray">
          <a:xfrm>
            <a:off x="316829" y="1651735"/>
            <a:ext cx="6505200" cy="1834754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1" y="2123136"/>
            <a:ext cx="6505200" cy="457638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1" y="2581220"/>
            <a:ext cx="6505200" cy="498864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3028759"/>
            <a:ext cx="6505200" cy="4572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  <p:pic>
        <p:nvPicPr>
          <p:cNvPr id="7" name="Picture 2" descr="R:\Projecten\372_TID_DNB_DIRECT\van_tid\20160712_logos\DNB_merkteken_pos_eurosysteemwit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" y="3570167"/>
            <a:ext cx="2437200" cy="7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nbmarking"/>
          <p:cNvSpPr txBox="1"/>
          <p:nvPr userDrawn="1"/>
        </p:nvSpPr>
        <p:spPr>
          <a:xfrm>
            <a:off x="406400" y="656982"/>
            <a:ext cx="199241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700" smtClean="0">
                <a:solidFill>
                  <a:srgbClr val="454E55"/>
                </a:solidFill>
              </a:rPr>
              <a:t> </a:t>
            </a:r>
            <a:endParaRPr lang="nl-NL" sz="700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1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DNBGrijs1">
    <p:bg>
      <p:bgPr>
        <a:solidFill>
          <a:srgbClr val="323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 bwMode="gray">
          <a:xfrm>
            <a:off x="316829" y="1651735"/>
            <a:ext cx="6505200" cy="1834754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1" y="2123136"/>
            <a:ext cx="6505200" cy="457638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1" y="2581220"/>
            <a:ext cx="6505200" cy="498864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3028759"/>
            <a:ext cx="6505200" cy="4572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  <p:pic>
        <p:nvPicPr>
          <p:cNvPr id="7" name="Picture 2" descr="R:\Projecten\372_TID_DNB_DIRECT\van_tid\20160712_logos\DNB_merkteken_pos_eurosysteemwit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" y="3570167"/>
            <a:ext cx="2437200" cy="7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nbmarking"/>
          <p:cNvSpPr txBox="1"/>
          <p:nvPr userDrawn="1"/>
        </p:nvSpPr>
        <p:spPr>
          <a:xfrm>
            <a:off x="406400" y="656982"/>
            <a:ext cx="199241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700" smtClean="0">
                <a:solidFill>
                  <a:srgbClr val="454E55"/>
                </a:solidFill>
              </a:rPr>
              <a:t> </a:t>
            </a:r>
            <a:endParaRPr lang="nl-NL" sz="700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2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DNBBlauw1">
    <p:bg>
      <p:bgPr>
        <a:solidFill>
          <a:srgbClr val="211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 bwMode="gray">
          <a:xfrm>
            <a:off x="316829" y="1651735"/>
            <a:ext cx="6505200" cy="1834754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1" y="2123136"/>
            <a:ext cx="6505200" cy="457638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1" y="2581220"/>
            <a:ext cx="6505200" cy="498864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3028759"/>
            <a:ext cx="6505200" cy="4572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  <p:pic>
        <p:nvPicPr>
          <p:cNvPr id="7" name="Picture 2" descr="R:\Projecten\372_TID_DNB_DIRECT\van_tid\20160712_logos\DNB_merkteken_pos_eurosysteemwit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" y="3570167"/>
            <a:ext cx="2437200" cy="7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nbmarking"/>
          <p:cNvSpPr txBox="1"/>
          <p:nvPr userDrawn="1"/>
        </p:nvSpPr>
        <p:spPr>
          <a:xfrm>
            <a:off x="406400" y="656982"/>
            <a:ext cx="199241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700" smtClean="0">
                <a:solidFill>
                  <a:srgbClr val="454E55"/>
                </a:solidFill>
              </a:rPr>
              <a:t> </a:t>
            </a:r>
            <a:endParaRPr lang="nl-NL" sz="700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266400"/>
            <a:ext cx="1699200" cy="4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5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:\Projecten\372_TID_DNB_DIRECT\van_tid\20160712_logos\DNB_merkteken_pos_rgb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0" y="4594575"/>
            <a:ext cx="1526400" cy="4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95201" y="237600"/>
            <a:ext cx="8569101" cy="493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95201" y="1098000"/>
            <a:ext cx="8553525" cy="336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4781228"/>
            <a:ext cx="1314182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2016</a:t>
            </a:r>
            <a:endParaRPr lang="nl-NL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4780688"/>
            <a:ext cx="450601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kies Invoegen-&gt;'</a:t>
            </a:r>
            <a:r>
              <a:rPr lang="nl-NL" dirty="0" err="1" smtClean="0"/>
              <a:t>Koptekst</a:t>
            </a:r>
            <a:r>
              <a:rPr lang="nl-NL" dirty="0" smtClean="0"/>
              <a:t> en voettekst' voor &lt;auteur, functie&gt; en</a:t>
            </a:r>
            <a:endParaRPr lang="nl-N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4780800"/>
            <a:ext cx="603318" cy="18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dnb_public" descr="R:\Projecten\372_TID_DNB_DIRECT\Develop\png_classificatie\pptdonker_voor_lichte_achtergrond\DNB_classificatie_PPT-1_public-diapositief-donker.png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00" y="266400"/>
            <a:ext cx="123842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00" y="266400"/>
            <a:ext cx="123842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00" y="266400"/>
            <a:ext cx="123842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00" y="266400"/>
            <a:ext cx="123842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00" y="266400"/>
            <a:ext cx="123842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nbmarking"/>
          <p:cNvSpPr txBox="1"/>
          <p:nvPr userDrawn="1"/>
        </p:nvSpPr>
        <p:spPr>
          <a:xfrm>
            <a:off x="7708900" y="577456"/>
            <a:ext cx="142950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700" smtClean="0">
                <a:solidFill>
                  <a:srgbClr val="454E55"/>
                </a:solidFill>
              </a:rPr>
              <a:t> </a:t>
            </a:r>
            <a:endParaRPr lang="nl-NL" sz="700" dirty="0">
              <a:solidFill>
                <a:srgbClr val="454E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0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77" r:id="rId7"/>
    <p:sldLayoutId id="2147483676" r:id="rId8"/>
    <p:sldLayoutId id="2147483678" r:id="rId9"/>
    <p:sldLayoutId id="2147483671" r:id="rId10"/>
    <p:sldLayoutId id="2147483670" r:id="rId11"/>
    <p:sldLayoutId id="2147483689" r:id="rId12"/>
    <p:sldLayoutId id="2147483685" r:id="rId13"/>
    <p:sldLayoutId id="2147483672" r:id="rId14"/>
    <p:sldLayoutId id="2147483686" r:id="rId15"/>
    <p:sldLayoutId id="2147483684" r:id="rId16"/>
    <p:sldLayoutId id="2147483688" r:id="rId17"/>
    <p:sldLayoutId id="2147483674" r:id="rId18"/>
    <p:sldLayoutId id="2147483687" r:id="rId19"/>
    <p:sldLayoutId id="2147483675" r:id="rId20"/>
  </p:sldLayoutIdLst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50"/>
        </a:lnSpc>
        <a:spcBef>
          <a:spcPts val="0"/>
        </a:spcBef>
        <a:buFont typeface="Arial" panose="020B0604020202020204" pitchFamily="34" charset="0"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1800"/>
        </a:lnSpc>
        <a:spcBef>
          <a:spcPts val="0"/>
        </a:spcBef>
        <a:buSzPct val="125000"/>
        <a:buFontTx/>
        <a:buNone/>
        <a:defRPr sz="185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ts val="2250"/>
        </a:lnSpc>
        <a:spcBef>
          <a:spcPts val="0"/>
        </a:spcBef>
        <a:buSzPct val="125000"/>
        <a:buFont typeface="Wingdings" panose="05000000000000000000" pitchFamily="2" charset="2"/>
        <a:buChar char="§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975" algn="l" defTabSz="914400" rtl="0" eaLnBrk="1" latinLnBrk="0" hangingPunct="1">
        <a:lnSpc>
          <a:spcPts val="2250"/>
        </a:lnSpc>
        <a:spcBef>
          <a:spcPts val="0"/>
        </a:spcBef>
        <a:buSzPct val="125000"/>
        <a:buFont typeface="Wingdings" panose="05000000000000000000" pitchFamily="2" charset="2"/>
        <a:buChar char="§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975" algn="l" defTabSz="914400" rtl="0" eaLnBrk="1" latinLnBrk="0" hangingPunct="1">
        <a:lnSpc>
          <a:spcPts val="2250"/>
        </a:lnSpc>
        <a:spcBef>
          <a:spcPts val="0"/>
        </a:spcBef>
        <a:buSzPct val="125000"/>
        <a:buFont typeface="Wingdings" panose="05000000000000000000" pitchFamily="2" charset="2"/>
        <a:buChar char="§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AIN 31 </a:t>
            </a:r>
            <a:r>
              <a:rPr lang="nl-NL" dirty="0"/>
              <a:t>januari 2019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Stefan Steinbusch, PO Connect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4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Presentatie AIN 31 januari 2019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9263" y="743316"/>
            <a:ext cx="1805641" cy="879431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NL" dirty="0" smtClean="0"/>
              <a:t>Stefan Steinbusch Informatiediensten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295200" y="2152755"/>
            <a:ext cx="7955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Inhoud: hoe </a:t>
            </a:r>
            <a:r>
              <a:rPr lang="nl-NL" dirty="0"/>
              <a:t>DNB </a:t>
            </a:r>
            <a:r>
              <a:rPr lang="nl-NL" dirty="0" smtClean="0"/>
              <a:t>SharePoint </a:t>
            </a:r>
            <a:r>
              <a:rPr lang="nl-NL" dirty="0"/>
              <a:t>gebruikt als </a:t>
            </a:r>
            <a:r>
              <a:rPr lang="nl-NL" dirty="0" smtClean="0"/>
              <a:t>Documentmanagementsysteem (DMS) </a:t>
            </a:r>
            <a:r>
              <a:rPr lang="nl-NL" dirty="0"/>
              <a:t>en als Intranet, gecombineerd en geïntegreerd. Ook kunnen we kennisnemen van hoe DNB-collega’s in de praktijk hiermee werken, welke struikelblokken ze tegenkwamen en hoe ze deze hebben opgelost.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406" y="743316"/>
            <a:ext cx="27527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SharePoint als DMS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NL" dirty="0" smtClean="0"/>
              <a:t>Stefan Steinbusch Informatiediensten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69948" y="1347169"/>
            <a:ext cx="78805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</a:t>
            </a:r>
            <a:r>
              <a:rPr lang="nl-NL" dirty="0" smtClean="0"/>
              <a:t>n 2017 is DNB met SharePoint gaan werken </a:t>
            </a:r>
            <a:r>
              <a:rPr lang="nl-NL" dirty="0" err="1" smtClean="0"/>
              <a:t>ipv</a:t>
            </a:r>
            <a:r>
              <a:rPr lang="nl-NL" dirty="0" smtClean="0"/>
              <a:t> Lotus </a:t>
            </a:r>
            <a:r>
              <a:rPr lang="nl-NL" dirty="0" err="1" smtClean="0"/>
              <a:t>Notes</a:t>
            </a:r>
            <a:r>
              <a:rPr lang="nl-NL" dirty="0" smtClean="0"/>
              <a:t> (strategische keuze)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Flink afgekeken bij andere organisaties (best </a:t>
            </a:r>
            <a:r>
              <a:rPr lang="nl-NL" dirty="0" err="1" smtClean="0"/>
              <a:t>practices</a:t>
            </a:r>
            <a:r>
              <a:rPr lang="nl-NL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Standaard product, standaard gebruiken, geen maatwerk, </a:t>
            </a:r>
            <a:r>
              <a:rPr lang="nl-NL" dirty="0" err="1" smtClean="0"/>
              <a:t>cloudready</a:t>
            </a:r>
            <a:r>
              <a:rPr lang="nl-NL" dirty="0" smtClean="0"/>
              <a:t> (PLA)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Versie SP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Eerste inrichting, eerste stappen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2000+ </a:t>
            </a:r>
            <a:r>
              <a:rPr lang="nl-NL" dirty="0" smtClean="0"/>
              <a:t>medewerkers moeten wennen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11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SharePoint als DMS 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NL" dirty="0" smtClean="0"/>
              <a:t>Stefan Steinbusch Informatiediensten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92922" y="1377958"/>
            <a:ext cx="79553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Doel is samenwerken en kennisdelen. 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Iedereen die het kan zien, kan erin werken (alleen </a:t>
            </a:r>
            <a:r>
              <a:rPr lang="nl-NL" dirty="0" err="1" smtClean="0"/>
              <a:t>contribute</a:t>
            </a:r>
            <a:r>
              <a:rPr lang="nl-NL" dirty="0" smtClean="0"/>
              <a:t> rechten, geen leesrechten in gebruik)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Vrijheidsgraden medewerkers beperkt (geen wildgroei)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Bij hele systeem is taakgericht ingedeeld (Reorganisatie-</a:t>
            </a:r>
            <a:r>
              <a:rPr lang="nl-NL" dirty="0" err="1"/>
              <a:t>proof</a:t>
            </a:r>
            <a:r>
              <a:rPr lang="nl-NL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SharePoint inrichting heeft Informatieclassificatie en uniek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48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SharePoint als digitaal platform 2018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NL" dirty="0" smtClean="0"/>
              <a:t>Stefan Steinbusch Informatiediensten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69948" y="1458853"/>
            <a:ext cx="78805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Intranet ook in SharePoint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Alle informatie nu in 1 systeem voor samenwerken en kennisdelen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Eén menu, één look en feel, een opslag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Gemeenschappelijke </a:t>
            </a:r>
            <a:r>
              <a:rPr lang="nl-NL" dirty="0" err="1" smtClean="0"/>
              <a:t>backlog</a:t>
            </a:r>
            <a:r>
              <a:rPr lang="nl-NL" dirty="0" smtClean="0"/>
              <a:t>, twee eigenaren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SharePoint versus netwerkschijven: project netwerkschijven opruimen afgerond: enorme boost!</a:t>
            </a:r>
          </a:p>
        </p:txBody>
      </p:sp>
    </p:spTree>
    <p:extLst>
      <p:ext uri="{BB962C8B-B14F-4D97-AF65-F5344CB8AC3E}">
        <p14:creationId xmlns:p14="http://schemas.microsoft.com/office/powerpoint/2010/main" val="36645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Digitaal platform: volgende stappen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NL" dirty="0" smtClean="0"/>
              <a:t>Stefan Steinbusch Informatiediensten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69948" y="1458853"/>
            <a:ext cx="78805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Technische upgrade naar SP 2019 versie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Mail oplossing: mailboxen bevatten ook werkinformatie! Nu wel per losse mail maar geen oplossing voor oude 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Persoonlijke netwerkschijven opschonen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Betere ondersteuning processen (uitrol: </a:t>
            </a:r>
            <a:r>
              <a:rPr lang="nl-NL" dirty="0" err="1" smtClean="0"/>
              <a:t>onesize</a:t>
            </a:r>
            <a:r>
              <a:rPr lang="nl-NL" dirty="0" smtClean="0"/>
              <a:t> fits </a:t>
            </a:r>
            <a:r>
              <a:rPr lang="nl-NL" dirty="0" err="1" smtClean="0"/>
              <a:t>all</a:t>
            </a:r>
            <a:r>
              <a:rPr lang="nl-NL" dirty="0" smtClean="0"/>
              <a:t>), maar er is meer mogelijk.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462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Live demo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NL" dirty="0" smtClean="0"/>
              <a:t>Stefan Steinbusch Informatiediensten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69948" y="1458853"/>
            <a:ext cx="7880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00" y="648791"/>
            <a:ext cx="7123698" cy="44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B">
  <a:themeElements>
    <a:clrScheme name="DN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B5E4"/>
      </a:accent1>
      <a:accent2>
        <a:srgbClr val="162257"/>
      </a:accent2>
      <a:accent3>
        <a:srgbClr val="B8450E"/>
      </a:accent3>
      <a:accent4>
        <a:srgbClr val="9B9000"/>
      </a:accent4>
      <a:accent5>
        <a:srgbClr val="D7CCAF"/>
      </a:accent5>
      <a:accent6>
        <a:srgbClr val="003E3B"/>
      </a:accent6>
      <a:hlink>
        <a:srgbClr val="162257"/>
      </a:hlink>
      <a:folHlink>
        <a:srgbClr val="422335"/>
      </a:folHlink>
    </a:clrScheme>
    <a:fontScheme name="DN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1.0.5.potx" id="{B270FB89-5B9F-428A-BCB9-6C207FB2C8FE}" vid="{AFFF9D4B-64E8-4DB5-B4AD-056B69DF52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NB Taak Document" ma:contentTypeID="0x0101001A9AF98CE4D646E7BAD5E0A615FBC45700531684C5AA7845B1B8AD3BF3F8A4C4F8009D8E2D343D997D4CB1E364C7F34949E8" ma:contentTypeVersion="62" ma:contentTypeDescription="DNB Taak Document" ma:contentTypeScope="" ma:versionID="cc74a3387c01f4238c299cdd1be4578a">
  <xsd:schema xmlns:xsd="http://www.w3.org/2001/XMLSchema" xmlns:xs="http://www.w3.org/2001/XMLSchema" xmlns:p="http://schemas.microsoft.com/office/2006/metadata/properties" xmlns:ns1="http://schemas.microsoft.com/sharepoint/v3" xmlns:ns2="9252ce46-5bd3-41c4-b390-52c0964527a2" xmlns:ns3="c73b39cc-0e69-4665-8db4-7ab582043597" xmlns:ns4="http://schemas.microsoft.com/sharepoint/v4" targetNamespace="http://schemas.microsoft.com/office/2006/metadata/properties" ma:root="true" ma:fieldsID="b4144adf3d2807cd39d3c58efd4de588" ns1:_="" ns2:_="" ns3:_="" ns4:_="">
    <xsd:import namespace="http://schemas.microsoft.com/sharepoint/v3"/>
    <xsd:import namespace="9252ce46-5bd3-41c4-b390-52c0964527a2"/>
    <xsd:import namespace="c73b39cc-0e69-4665-8db4-7ab582043597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NB-AuteurFix" minOccurs="0"/>
                <xsd:element ref="ns2:DNB-Ontvanger" minOccurs="0"/>
                <xsd:element ref="ns2:DNB-CCOntvanger" minOccurs="0"/>
                <xsd:element ref="ns2:DNB-Opmerkingen" minOccurs="0"/>
                <xsd:element ref="ns2:DNB-Sjabloon" minOccurs="0"/>
                <xsd:element ref="ns2:EmTo" minOccurs="0"/>
                <xsd:element ref="ns2:EmFromName" minOccurs="0"/>
                <xsd:element ref="ns2:EmCC" minOccurs="0"/>
                <xsd:element ref="ns2:EmDate" minOccurs="0"/>
                <xsd:element ref="ns2:EmAttachCount" minOccurs="0"/>
                <xsd:element ref="ns2:EmAttachmentNames" minOccurs="0"/>
                <xsd:element ref="ns2:DNB-Distributie" minOccurs="0"/>
                <xsd:element ref="ns2:o647aae0ad2f4ff5acdc41f964aa5af6" minOccurs="0"/>
                <xsd:element ref="ns2:id6c789cff804afba200fcd377146773" minOccurs="0"/>
                <xsd:element ref="ns2:fad229a51b924077bad6f12c552b436b" minOccurs="0"/>
                <xsd:element ref="ns3:_dlc_DocId" minOccurs="0"/>
                <xsd:element ref="ns3:_dlc_DocIdUrl" minOccurs="0"/>
                <xsd:element ref="ns3:_dlc_DocIdPersistId" minOccurs="0"/>
                <xsd:element ref="ns2:oad32f0385ad4870b0ad87bfeb983764" minOccurs="0"/>
                <xsd:element ref="ns3:a20bcfd3290d4a828b8bdad2baec275b" minOccurs="0"/>
                <xsd:element ref="ns4:IconOverlay" minOccurs="0"/>
                <xsd:element ref="ns1:_vti_ItemDeclaredRecord" minOccurs="0"/>
                <xsd:element ref="ns1:_vti_ItemHoldRecor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34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35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2ce46-5bd3-41c4-b390-52c0964527a2" elementFormDefault="qualified">
    <xsd:import namespace="http://schemas.microsoft.com/office/2006/documentManagement/types"/>
    <xsd:import namespace="http://schemas.microsoft.com/office/infopath/2007/PartnerControls"/>
    <xsd:element name="DNB-AuteurFix" ma:index="6" nillable="true" ma:displayName="Author" ma:SearchPeopleOnly="false" ma:internalName="DNB_x002d_AuteurFix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NB-Ontvanger" ma:index="7" nillable="true" ma:displayName="Recipient" ma:SearchPeopleOnly="false" ma:internalName="DNB_x002d_Ontvanger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NB-CCOntvanger" ma:index="8" nillable="true" ma:displayName="CC Recipient" ma:SearchPeopleOnly="false" ma:internalName="DNB_x002d_CCOntvanger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NB-Opmerkingen" ma:index="9" nillable="true" ma:displayName="Remarks" ma:hidden="true" ma:internalName="DNB_x002d_Opmerkingen">
      <xsd:simpleType>
        <xsd:restriction base="dms:Note"/>
      </xsd:simpleType>
    </xsd:element>
    <xsd:element name="DNB-Sjabloon" ma:index="10" nillable="true" ma:displayName="Sjabloon" ma:hidden="true" ma:internalName="DNB_x002d_Sjabloon">
      <xsd:simpleType>
        <xsd:restriction base="dms:Text"/>
      </xsd:simpleType>
    </xsd:element>
    <xsd:element name="EmTo" ma:index="11" nillable="true" ma:displayName="E-mail To" ma:hidden="true" ma:internalName="EmTo">
      <xsd:simpleType>
        <xsd:restriction base="dms:Note">
          <xsd:maxLength value="255"/>
        </xsd:restriction>
      </xsd:simpleType>
    </xsd:element>
    <xsd:element name="EmFromName" ma:index="12" nillable="true" ma:displayName="E-mail From" ma:hidden="true" ma:internalName="EmFromName">
      <xsd:simpleType>
        <xsd:restriction base="dms:Text"/>
      </xsd:simpleType>
    </xsd:element>
    <xsd:element name="EmCC" ma:index="13" nillable="true" ma:displayName="E-mail CC" ma:hidden="true" ma:internalName="EmCC">
      <xsd:simpleType>
        <xsd:restriction base="dms:Note">
          <xsd:maxLength value="255"/>
        </xsd:restriction>
      </xsd:simpleType>
    </xsd:element>
    <xsd:element name="EmDate" ma:index="14" nillable="true" ma:displayName="E-mail Date" ma:hidden="true" ma:internalName="EmDate">
      <xsd:simpleType>
        <xsd:restriction base="dms:DateTime"/>
      </xsd:simpleType>
    </xsd:element>
    <xsd:element name="EmAttachCount" ma:index="15" nillable="true" ma:displayName="E-mail Attachment Count" ma:hidden="true" ma:internalName="EmAttachCount">
      <xsd:simpleType>
        <xsd:restriction base="dms:Text"/>
      </xsd:simpleType>
    </xsd:element>
    <xsd:element name="EmAttachmentNames" ma:index="16" nillable="true" ma:displayName="E-mail Attachment Names" ma:hidden="true" ma:internalName="EmAttachmentNames">
      <xsd:simpleType>
        <xsd:restriction base="dms:Note">
          <xsd:maxLength value="255"/>
        </xsd:restriction>
      </xsd:simpleType>
    </xsd:element>
    <xsd:element name="DNB-Distributie" ma:index="17" nillable="true" ma:displayName="Distributie" ma:default="False" ma:hidden="true" ma:internalName="DNB_x002d_Distributie">
      <xsd:simpleType>
        <xsd:restriction base="dms:Boolean"/>
      </xsd:simpleType>
    </xsd:element>
    <xsd:element name="o647aae0ad2f4ff5acdc41f964aa5af6" ma:index="19" nillable="true" ma:taxonomy="true" ma:internalName="DNB_x002d_Afdeling_TaxHTField0" ma:taxonomyFieldName="DNB_x002d_Afdeling" ma:displayName="Department" ma:default="6;#Informatiediensten|484290db-450d-430b-8b3f-ccebacda412b" ma:fieldId="{8647aae0-ad2f-4ff5-acdc-41f964aa5af6}" ma:sspId="1e3213a6-3d3a-4fd1-b2e1-5dac641bbf5e" ma:termSetId="f1bb8585-b79d-427a-822a-3c18649c7534" ma:anchorId="9b82bdbb-7b25-4243-b543-ddc3a01ffc03" ma:open="false" ma:isKeyword="false">
      <xsd:complexType>
        <xsd:sequence>
          <xsd:element ref="pc:Terms" minOccurs="0" maxOccurs="1"/>
        </xsd:sequence>
      </xsd:complexType>
    </xsd:element>
    <xsd:element name="id6c789cff804afba200fcd377146773" ma:index="21" nillable="true" ma:taxonomy="true" ma:internalName="DNB_x002d_Divisie_TaxHTField0" ma:taxonomyFieldName="DNB_x002d_Divisie" ma:displayName="Division" ma:fieldId="{2d6c789c-ff80-4afb-a200-fcd377146773}" ma:sspId="1e3213a6-3d3a-4fd1-b2e1-5dac641bbf5e" ma:termSetId="f1bb8585-b79d-427a-822a-3c18649c7534" ma:anchorId="b61b89a1-fb9f-476c-9b0d-f5c5c893d3bc" ma:open="false" ma:isKeyword="false">
      <xsd:complexType>
        <xsd:sequence>
          <xsd:element ref="pc:Terms" minOccurs="0" maxOccurs="1"/>
        </xsd:sequence>
      </xsd:complexType>
    </xsd:element>
    <xsd:element name="fad229a51b924077bad6f12c552b436b" ma:index="26" nillable="true" ma:taxonomy="true" ma:internalName="DNB_x002d_SecurityLevel_TaxHTField0" ma:taxonomyFieldName="DNB_x002d_SecurityLevel" ma:displayName="Confidentiality" ma:readOnly="false" ma:fieldId="{fad229a5-1b92-4077-bad6-f12c552b436b}" ma:sspId="1e3213a6-3d3a-4fd1-b2e1-5dac641bbf5e" ma:termSetId="d600dd74-336e-46fc-bce3-731836ca17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ad32f0385ad4870b0ad87bfeb983764" ma:index="30" ma:taxonomy="true" ma:internalName="oad32f0385ad4870b0ad87bfeb983764" ma:taxonomyFieldName="DNB_x002d_Taaklabel" ma:displayName="DNB Label" ma:readOnly="false" ma:default="" ma:fieldId="{8ad32f03-85ad-4870-b0ad-87bfeb983764}" ma:taxonomyMulti="true" ma:sspId="1e3213a6-3d3a-4fd1-b2e1-5dac641bbf5e" ma:termSetId="090b21a2-0fe0-4d6c-a6c2-301ed207ecf5" ma:anchorId="f0bce17a-780d-427b-be70-f32e5f5fa281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3b39cc-0e69-4665-8db4-7ab582043597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20bcfd3290d4a828b8bdad2baec275b" ma:index="32" nillable="true" ma:taxonomy="true" ma:internalName="a20bcfd3290d4a828b8bdad2baec275b" ma:taxonomyFieldName="GremiumInstituut" ma:displayName="Gremium/Instituut" ma:default="" ma:fieldId="{a20bcfd3-290d-4a82-8b8b-dad2baec275b}" ma:taxonomyMulti="true" ma:sspId="1e3213a6-3d3a-4fd1-b2e1-5dac641bbf5e" ma:termSetId="a6a96e57-e82a-4911-b04f-c65e1c696e2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NB-CCOntvanger xmlns="9252ce46-5bd3-41c4-b390-52c0964527a2">
      <UserInfo>
        <DisplayName/>
        <AccountId xsi:nil="true"/>
        <AccountType/>
      </UserInfo>
    </DNB-CCOntvanger>
    <DNB-Opmerkingen xmlns="9252ce46-5bd3-41c4-b390-52c0964527a2" xsi:nil="true"/>
    <EmAttachmentNames xmlns="9252ce46-5bd3-41c4-b390-52c0964527a2" xsi:nil="true"/>
    <DNB-Ontvanger xmlns="9252ce46-5bd3-41c4-b390-52c0964527a2">
      <UserInfo>
        <DisplayName/>
        <AccountId xsi:nil="true"/>
        <AccountType/>
      </UserInfo>
    </DNB-Ontvanger>
    <EmDate xmlns="9252ce46-5bd3-41c4-b390-52c0964527a2" xsi:nil="true"/>
    <IconOverlay xmlns="http://schemas.microsoft.com/sharepoint/v4" xsi:nil="true"/>
    <DNB-Sjabloon xmlns="9252ce46-5bd3-41c4-b390-52c0964527a2" xsi:nil="true"/>
    <EmAttachCount xmlns="9252ce46-5bd3-41c4-b390-52c0964527a2" xsi:nil="true"/>
    <id6c789cff804afba200fcd377146773 xmlns="9252ce46-5bd3-41c4-b390-52c0964527a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Bedrijfsvoering</TermName>
          <TermId xmlns="http://schemas.microsoft.com/office/infopath/2007/PartnerControls">9b82bdbb-7b25-4243-b543-ddc3a01ffc03</TermId>
        </TermInfo>
      </Terms>
    </id6c789cff804afba200fcd377146773>
    <EmCC xmlns="9252ce46-5bd3-41c4-b390-52c0964527a2" xsi:nil="true"/>
    <oad32f0385ad4870b0ad87bfeb983764 xmlns="9252ce46-5bd3-41c4-b390-52c0964527a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Externe communicatie</TermName>
          <TermId xmlns="http://schemas.microsoft.com/office/infopath/2007/PartnerControls">dd84f2cd-ccf6-43ba-b98b-2736fcc8a802</TermId>
        </TermInfo>
      </Terms>
    </oad32f0385ad4870b0ad87bfeb983764>
    <DNB-Distributie xmlns="9252ce46-5bd3-41c4-b390-52c0964527a2">false</DNB-Distributie>
    <EmTo xmlns="9252ce46-5bd3-41c4-b390-52c0964527a2" xsi:nil="true"/>
    <o647aae0ad2f4ff5acdc41f964aa5af6 xmlns="9252ce46-5bd3-41c4-b390-52c0964527a2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Informatiediensten</TermName>
          <TermId xmlns="http://schemas.microsoft.com/office/infopath/2007/PartnerControls">484290db-450d-430b-8b3f-ccebacda412b</TermId>
        </TermInfo>
      </Terms>
    </o647aae0ad2f4ff5acdc41f964aa5af6>
    <fad229a51b924077bad6f12c552b436b xmlns="9252ce46-5bd3-41c4-b390-52c0964527a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DNB-PUBLIC</TermName>
          <TermId xmlns="http://schemas.microsoft.com/office/infopath/2007/PartnerControls">6586d48a-5a89-4714-9622-7fec6f978734</TermId>
        </TermInfo>
      </Terms>
    </fad229a51b924077bad6f12c552b436b>
    <DNB-AuteurFix xmlns="9252ce46-5bd3-41c4-b390-52c0964527a2">
      <UserInfo>
        <DisplayName/>
        <AccountId xsi:nil="true"/>
        <AccountType/>
      </UserInfo>
    </DNB-AuteurFix>
    <a20bcfd3290d4a828b8bdad2baec275b xmlns="c73b39cc-0e69-4665-8db4-7ab582043597">
      <Terms xmlns="http://schemas.microsoft.com/office/infopath/2007/PartnerControls"/>
    </a20bcfd3290d4a828b8bdad2baec275b>
    <EmFromName xmlns="9252ce46-5bd3-41c4-b390-52c0964527a2" xsi:nil="true"/>
    <_dlc_DocId xmlns="c73b39cc-0e69-4665-8db4-7ab582043597">T010-18-242</_dlc_DocId>
    <_dlc_DocIdUrl xmlns="c73b39cc-0e69-4665-8db4-7ab582043597">
      <Url>https://tasks.sharepoint.dnb.nl/sites/bedr-Informatiediensten/_layouts/15/DocIdRedir.aspx?ID=T010-18-242</Url>
      <Description>T010-18-242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1e3213a6-3d3a-4fd1-b2e1-5dac641bbf5e" ContentTypeId="0x0101001A9AF98CE4D646E7BAD5E0A615FBC45700531684C5AA7845B1B8AD3BF3F8A4C4F8" PreviousValue="false"/>
</file>

<file path=customXml/itemProps1.xml><?xml version="1.0" encoding="utf-8"?>
<ds:datastoreItem xmlns:ds="http://schemas.openxmlformats.org/officeDocument/2006/customXml" ds:itemID="{3D01D9D2-236E-41C5-BE77-9B0763522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252ce46-5bd3-41c4-b390-52c0964527a2"/>
    <ds:schemaRef ds:uri="c73b39cc-0e69-4665-8db4-7ab582043597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17A8C0-F26F-4759-A329-47283D2B6D97}">
  <ds:schemaRefs>
    <ds:schemaRef ds:uri="http://schemas.microsoft.com/office/2006/documentManagement/types"/>
    <ds:schemaRef ds:uri="http://schemas.microsoft.com/office/infopath/2007/PartnerControls"/>
    <ds:schemaRef ds:uri="9252ce46-5bd3-41c4-b390-52c0964527a2"/>
    <ds:schemaRef ds:uri="http://purl.org/dc/terms/"/>
    <ds:schemaRef ds:uri="http://purl.org/dc/elements/1.1/"/>
    <ds:schemaRef ds:uri="http://schemas.microsoft.com/sharepoint/v3"/>
    <ds:schemaRef ds:uri="c73b39cc-0e69-4665-8db4-7ab582043597"/>
    <ds:schemaRef ds:uri="http://schemas.openxmlformats.org/package/2006/metadata/core-properties"/>
    <ds:schemaRef ds:uri="http://purl.org/dc/dcmitype/"/>
    <ds:schemaRef ds:uri="http://schemas.microsoft.com/sharepoint/v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0688C8-C213-43A1-9164-CA340AF2524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ED87CB6-B926-4413-9F8A-EDB7BB0E9E7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FC28C80-F4BA-448E-A1D7-E3403452243D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LichteAchtergrond16x9</Template>
  <TotalTime>686</TotalTime>
  <Words>289</Words>
  <Application>Microsoft Office PowerPoint</Application>
  <PresentationFormat>Diavoorstelling (16:9)</PresentationFormat>
  <Paragraphs>47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DNB</vt:lpstr>
      <vt:lpstr>AIN 31 januari 2019</vt:lpstr>
      <vt:lpstr>Presentatie AIN 31 januari 2019</vt:lpstr>
      <vt:lpstr>SharePoint als DMS</vt:lpstr>
      <vt:lpstr>SharePoint als DMS 2</vt:lpstr>
      <vt:lpstr>SharePoint als digitaal platform 2018</vt:lpstr>
      <vt:lpstr>Digitaal platform: volgende stappen</vt:lpstr>
      <vt:lpstr>Live demo</vt:lpstr>
    </vt:vector>
  </TitlesOfParts>
  <Company>De Nederlandsche Bank N.V.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AIN 31 januari 2019.pptx</dc:title>
  <dc:creator>Steinbusch, S.D. (Stefan) (BEVO_ID)</dc:creator>
  <dc:description>22 JULI 2016 - CLASSIFICATIE</dc:description>
  <cp:lastModifiedBy>Peter Evers</cp:lastModifiedBy>
  <cp:revision>14</cp:revision>
  <dcterms:created xsi:type="dcterms:W3CDTF">2019-01-29T07:10:29Z</dcterms:created>
  <dcterms:modified xsi:type="dcterms:W3CDTF">2019-02-05T13:08:30Z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nb_marking">
    <vt:lpwstr> </vt:lpwstr>
  </property>
  <property fmtid="{D5CDD505-2E9C-101B-9397-08002B2CF9AE}" pid="3" name="DNB-SecurityLevel">
    <vt:lpwstr>477;#DNB-PUBLIC|6586d48a-5a89-4714-9622-7fec6f978734</vt:lpwstr>
  </property>
  <property fmtid="{D5CDD505-2E9C-101B-9397-08002B2CF9AE}" pid="4" name="ContentTypeId">
    <vt:lpwstr>0x0101001A9AF98CE4D646E7BAD5E0A615FBC45700531684C5AA7845B1B8AD3BF3F8A4C4F8009D8E2D343D997D4CB1E364C7F34949E8</vt:lpwstr>
  </property>
  <property fmtid="{D5CDD505-2E9C-101B-9397-08002B2CF9AE}" pid="5" name="DNB-Divisie">
    <vt:lpwstr>5;#Bedrijfsvoering|9b82bdbb-7b25-4243-b543-ddc3a01ffc03</vt:lpwstr>
  </property>
  <property fmtid="{D5CDD505-2E9C-101B-9397-08002B2CF9AE}" pid="6" name="TaxCatchAll">
    <vt:lpwstr>6;#Informatiediensten|484290db-450d-430b-8b3f-ccebacda412b;#5;#Bedrijfsvoering|9b82bdbb-7b25-4243-b543-ddc3a01ffc03;#64;#Externe communicatie|dd84f2cd-ccf6-43ba-b98b-2736fcc8a802;#477;#DNB-PUBLIC|6586d48a-5a89-4714-9622-7fec6f978734</vt:lpwstr>
  </property>
  <property fmtid="{D5CDD505-2E9C-101B-9397-08002B2CF9AE}" pid="7" name="DNB-Afdeling">
    <vt:lpwstr>6;#Informatiediensten|484290db-450d-430b-8b3f-ccebacda412b</vt:lpwstr>
  </property>
  <property fmtid="{D5CDD505-2E9C-101B-9397-08002B2CF9AE}" pid="8" name="_dlc_DocIdItemGuid">
    <vt:lpwstr>ffede974-6ee9-4b7a-8b45-9f94bb961f6f</vt:lpwstr>
  </property>
  <property fmtid="{D5CDD505-2E9C-101B-9397-08002B2CF9AE}" pid="9" name="DNB-Taaklabel">
    <vt:lpwstr>64;#Externe communicatie|dd84f2cd-ccf6-43ba-b98b-2736fcc8a802</vt:lpwstr>
  </property>
  <property fmtid="{D5CDD505-2E9C-101B-9397-08002B2CF9AE}" pid="10" name="GremiumInstituut">
    <vt:lpwstr/>
  </property>
</Properties>
</file>